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93" r:id="rId2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 showGuides="1">
      <p:cViewPr varScale="1">
        <p:scale>
          <a:sx n="134" d="100"/>
          <a:sy n="134" d="100"/>
        </p:scale>
        <p:origin x="186" y="7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4156192740058399"/>
          <c:y val="0.111409229465913"/>
          <c:w val="0.70114197989402305"/>
          <c:h val="0.71172176964911105"/>
        </c:manualLayout>
      </c:layout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Intervention (n=55)</c:v>
                </c:pt>
              </c:strCache>
            </c:strRef>
          </c:tx>
          <c:xVal>
            <c:numRef>
              <c:f>Sheet1!$A$2:$A$5</c:f>
              <c:numCache>
                <c:formatCode>General</c:formatCode>
                <c:ptCount val="4"/>
                <c:pt idx="0">
                  <c:v>0</c:v>
                </c:pt>
                <c:pt idx="1">
                  <c:v>3</c:v>
                </c:pt>
                <c:pt idx="2">
                  <c:v>6</c:v>
                </c:pt>
                <c:pt idx="3">
                  <c:v>12</c:v>
                </c:pt>
              </c:numCache>
            </c:numRef>
          </c:xVal>
          <c:yVal>
            <c:numRef>
              <c:f>Sheet1!$B$2:$B$5</c:f>
              <c:numCache>
                <c:formatCode>General</c:formatCode>
                <c:ptCount val="4"/>
                <c:pt idx="0">
                  <c:v>42.56</c:v>
                </c:pt>
                <c:pt idx="1">
                  <c:v>55.18</c:v>
                </c:pt>
                <c:pt idx="2">
                  <c:v>58.71</c:v>
                </c:pt>
                <c:pt idx="3">
                  <c:v>62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5DD3-4858-940B-122508DB8D8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Treatment as usual (n=55)</c:v>
                </c:pt>
              </c:strCache>
            </c:strRef>
          </c:tx>
          <c:xVal>
            <c:numRef>
              <c:f>Sheet1!$A$2:$A$5</c:f>
              <c:numCache>
                <c:formatCode>General</c:formatCode>
                <c:ptCount val="4"/>
                <c:pt idx="0">
                  <c:v>0</c:v>
                </c:pt>
                <c:pt idx="1">
                  <c:v>3</c:v>
                </c:pt>
                <c:pt idx="2">
                  <c:v>6</c:v>
                </c:pt>
                <c:pt idx="3">
                  <c:v>12</c:v>
                </c:pt>
              </c:numCache>
            </c:numRef>
          </c:xVal>
          <c:yVal>
            <c:numRef>
              <c:f>Sheet1!$C$2:$C$5</c:f>
              <c:numCache>
                <c:formatCode>General</c:formatCode>
                <c:ptCount val="4"/>
                <c:pt idx="0">
                  <c:v>45.95</c:v>
                </c:pt>
                <c:pt idx="1">
                  <c:v>52.13</c:v>
                </c:pt>
                <c:pt idx="2">
                  <c:v>52.67</c:v>
                </c:pt>
                <c:pt idx="3">
                  <c:v>56.05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5DD3-4858-940B-122508DB8D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1944221648"/>
        <c:axId val="-1945284064"/>
      </c:scatterChart>
      <c:valAx>
        <c:axId val="-1944221648"/>
        <c:scaling>
          <c:orientation val="minMax"/>
          <c:max val="12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 lang="en-US"/>
                </a:pPr>
                <a:r>
                  <a:rPr lang="en-US"/>
                  <a:t>Months</a:t>
                </a:r>
              </a:p>
            </c:rich>
          </c:tx>
          <c:layout>
            <c:manualLayout>
              <c:xMode val="edge"/>
              <c:yMode val="edge"/>
              <c:x val="0.432051205863418"/>
              <c:y val="0.91256741322320301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c:spPr>
        <c:txPr>
          <a:bodyPr rot="0" vert="horz"/>
          <a:lstStyle/>
          <a:p>
            <a:pPr>
              <a:defRPr lang="en-US"/>
            </a:pPr>
            <a:endParaRPr lang="en-US"/>
          </a:p>
        </c:txPr>
        <c:crossAx val="-1945284064"/>
        <c:crosses val="autoZero"/>
        <c:crossBetween val="midCat"/>
        <c:majorUnit val="3"/>
      </c:valAx>
      <c:valAx>
        <c:axId val="-1945284064"/>
        <c:scaling>
          <c:orientation val="minMax"/>
          <c:min val="40"/>
        </c:scaling>
        <c:delete val="0"/>
        <c:axPos val="l"/>
        <c:title>
          <c:tx>
            <c:rich>
              <a:bodyPr/>
              <a:lstStyle/>
              <a:p>
                <a:pPr>
                  <a:defRPr lang="en-US"/>
                </a:pPr>
                <a:r>
                  <a:rPr lang="en-US"/>
                  <a:t>Mean GAF Score</a:t>
                </a:r>
              </a:p>
            </c:rich>
          </c:tx>
          <c:layout>
            <c:manualLayout>
              <c:xMode val="edge"/>
              <c:yMode val="edge"/>
              <c:x val="1.6512157678403399E-2"/>
              <c:y val="0.30487795653785299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c:spPr>
        <c:txPr>
          <a:bodyPr/>
          <a:lstStyle/>
          <a:p>
            <a:pPr>
              <a:defRPr lang="en-US"/>
            </a:pPr>
            <a:endParaRPr lang="en-US"/>
          </a:p>
        </c:txPr>
        <c:crossAx val="-1944221648"/>
        <c:crosses val="autoZero"/>
        <c:crossBetween val="midCat"/>
      </c:valAx>
      <c:spPr>
        <a:noFill/>
        <a:ln w="25402">
          <a:noFill/>
        </a:ln>
      </c:spPr>
    </c:plotArea>
    <c:legend>
      <c:legendPos val="tr"/>
      <c:layout>
        <c:manualLayout>
          <c:xMode val="edge"/>
          <c:yMode val="edge"/>
          <c:x val="0.72037463477442698"/>
          <c:y val="0.58021133525456303"/>
          <c:w val="0.27648071113752298"/>
          <c:h val="0.17418502802423499"/>
        </c:manualLayout>
      </c:layout>
      <c:overlay val="0"/>
      <c:txPr>
        <a:bodyPr/>
        <a:lstStyle/>
        <a:p>
          <a:pPr>
            <a:defRPr lang="en-US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0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798839141404001"/>
          <c:y val="0.103931559272412"/>
          <c:w val="0.704156160712885"/>
          <c:h val="0.71777701816177097"/>
        </c:manualLayout>
      </c:layout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Intervention (n=55)</c:v>
                </c:pt>
              </c:strCache>
            </c:strRef>
          </c:tx>
          <c:xVal>
            <c:numRef>
              <c:f>Sheet1!$A$2:$A$5</c:f>
              <c:numCache>
                <c:formatCode>General</c:formatCode>
                <c:ptCount val="4"/>
                <c:pt idx="0">
                  <c:v>0</c:v>
                </c:pt>
                <c:pt idx="1">
                  <c:v>3</c:v>
                </c:pt>
                <c:pt idx="2">
                  <c:v>6</c:v>
                </c:pt>
                <c:pt idx="3">
                  <c:v>12</c:v>
                </c:pt>
              </c:numCache>
            </c:numRef>
          </c:xVal>
          <c:yVal>
            <c:numRef>
              <c:f>Sheet1!$B$2:$B$5</c:f>
              <c:numCache>
                <c:formatCode>General</c:formatCode>
                <c:ptCount val="4"/>
                <c:pt idx="0">
                  <c:v>101.8</c:v>
                </c:pt>
                <c:pt idx="1">
                  <c:v>70.87</c:v>
                </c:pt>
                <c:pt idx="2">
                  <c:v>67.38</c:v>
                </c:pt>
                <c:pt idx="3">
                  <c:v>67.349999999999994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A307-42F2-932E-1D1B2F2C873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Treatement as usual (n=55)</c:v>
                </c:pt>
              </c:strCache>
            </c:strRef>
          </c:tx>
          <c:xVal>
            <c:numRef>
              <c:f>Sheet1!$A$2:$A$5</c:f>
              <c:numCache>
                <c:formatCode>General</c:formatCode>
                <c:ptCount val="4"/>
                <c:pt idx="0">
                  <c:v>0</c:v>
                </c:pt>
                <c:pt idx="1">
                  <c:v>3</c:v>
                </c:pt>
                <c:pt idx="2">
                  <c:v>6</c:v>
                </c:pt>
                <c:pt idx="3">
                  <c:v>12</c:v>
                </c:pt>
              </c:numCache>
            </c:numRef>
          </c:xVal>
          <c:yVal>
            <c:numRef>
              <c:f>Sheet1!$C$2:$C$5</c:f>
              <c:numCache>
                <c:formatCode>General</c:formatCode>
                <c:ptCount val="4"/>
                <c:pt idx="0">
                  <c:v>94.6</c:v>
                </c:pt>
                <c:pt idx="1">
                  <c:v>77.11</c:v>
                </c:pt>
                <c:pt idx="2">
                  <c:v>76.959999999999994</c:v>
                </c:pt>
                <c:pt idx="3">
                  <c:v>74.33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A307-42F2-932E-1D1B2F2C87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1945434688"/>
        <c:axId val="-1945423632"/>
      </c:scatterChart>
      <c:valAx>
        <c:axId val="-1945434688"/>
        <c:scaling>
          <c:orientation val="minMax"/>
          <c:max val="12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 lang="en-US"/>
                </a:pPr>
                <a:r>
                  <a:rPr lang="en-US"/>
                  <a:t>Months</a:t>
                </a:r>
              </a:p>
            </c:rich>
          </c:tx>
          <c:layout>
            <c:manualLayout>
              <c:xMode val="edge"/>
              <c:yMode val="edge"/>
              <c:x val="0.429628520765859"/>
              <c:y val="0.90759129609582301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c:spPr>
        <c:txPr>
          <a:bodyPr rot="0" vert="horz"/>
          <a:lstStyle/>
          <a:p>
            <a:pPr>
              <a:defRPr lang="en-US"/>
            </a:pPr>
            <a:endParaRPr lang="en-US"/>
          </a:p>
        </c:txPr>
        <c:crossAx val="-1945423632"/>
        <c:crosses val="autoZero"/>
        <c:crossBetween val="midCat"/>
        <c:majorUnit val="3"/>
      </c:valAx>
      <c:valAx>
        <c:axId val="-1945423632"/>
        <c:scaling>
          <c:orientation val="minMax"/>
          <c:min val="60"/>
        </c:scaling>
        <c:delete val="0"/>
        <c:axPos val="l"/>
        <c:title>
          <c:tx>
            <c:rich>
              <a:bodyPr/>
              <a:lstStyle/>
              <a:p>
                <a:pPr>
                  <a:defRPr lang="en-US"/>
                </a:pPr>
                <a:r>
                  <a:rPr lang="en-US"/>
                  <a:t>Mean PANSS™ Score</a:t>
                </a:r>
              </a:p>
            </c:rich>
          </c:tx>
          <c:layout>
            <c:manualLayout>
              <c:xMode val="edge"/>
              <c:yMode val="edge"/>
              <c:x val="6.7717166564502697E-3"/>
              <c:y val="0.269550178472658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c:spPr>
        <c:txPr>
          <a:bodyPr/>
          <a:lstStyle/>
          <a:p>
            <a:pPr>
              <a:defRPr lang="en-US"/>
            </a:pPr>
            <a:endParaRPr lang="en-US"/>
          </a:p>
        </c:txPr>
        <c:crossAx val="-1945434688"/>
        <c:crosses val="autoZero"/>
        <c:crossBetween val="midCat"/>
      </c:valAx>
      <c:spPr>
        <a:noFill/>
        <a:ln w="25402">
          <a:noFill/>
        </a:ln>
      </c:spPr>
    </c:plotArea>
    <c:legend>
      <c:legendPos val="tr"/>
      <c:layout>
        <c:manualLayout>
          <c:xMode val="edge"/>
          <c:yMode val="edge"/>
          <c:x val="0.69513650412836303"/>
          <c:y val="0.10409640134278"/>
          <c:w val="0.30170018982327101"/>
          <c:h val="0.16706182215149601"/>
        </c:manualLayout>
      </c:layout>
      <c:overlay val="0"/>
      <c:txPr>
        <a:bodyPr/>
        <a:lstStyle/>
        <a:p>
          <a:pPr>
            <a:defRPr lang="en-US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0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E5F620-79DD-44EE-BC68-64499697F9D3}" type="datetimeFigureOut">
              <a:rPr lang="da-DK" smtClean="0"/>
              <a:t>15-02-2022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A5BF2A-E70D-4852-AAA3-9BE12E92499B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904891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Participants (N=110) with schizophrenia or schizoaffective disorders were enrolled in a study to evaluate the effectiveness of family-supervised treatment on improving treatment adherence and clinical outcomes. The STOPS intervention, which utilized a family member to supervise medication administration, was compared to treatment as usual (TAU) and followed up for 1 year.</a:t>
            </a:r>
          </a:p>
          <a:p>
            <a:pPr lvl="1">
              <a:spcBef>
                <a:spcPts val="0"/>
              </a:spcBef>
              <a:defRPr/>
            </a:pPr>
            <a:r>
              <a:rPr lang="en-US" dirty="0"/>
              <a:t>STOPS was defined as supervised treatment in outpatients for schizophrenia.</a:t>
            </a:r>
          </a:p>
          <a:p>
            <a:pPr>
              <a:defRPr/>
            </a:pPr>
            <a:r>
              <a:rPr lang="en-US" dirty="0"/>
              <a:t>Participants in the STOPS group had better treatment adherence (primary outcome measure), 67.3%, vs 45.5% in TAU group (</a:t>
            </a:r>
            <a:r>
              <a:rPr lang="en-US" i="1" dirty="0"/>
              <a:t>P</a:t>
            </a:r>
            <a:r>
              <a:rPr lang="en-US" dirty="0"/>
              <a:t>&lt;0.02).</a:t>
            </a:r>
          </a:p>
          <a:p>
            <a:pPr>
              <a:defRPr/>
            </a:pPr>
            <a:r>
              <a:rPr lang="en-US" dirty="0"/>
              <a:t>PANSS for schizophrenia and GAF scores were also significantly improved (data presented on slide).</a:t>
            </a:r>
          </a:p>
          <a:p>
            <a:pPr lvl="1">
              <a:defRPr/>
            </a:pPr>
            <a:r>
              <a:rPr lang="en-US" dirty="0"/>
              <a:t>Analyses were carried out using repeated measures ANCOVA.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sz="900" b="1" dirty="0"/>
              <a:t>Reference</a:t>
            </a:r>
          </a:p>
          <a:p>
            <a:pPr>
              <a:spcBef>
                <a:spcPts val="0"/>
              </a:spcBef>
              <a:defRPr/>
            </a:pPr>
            <a:r>
              <a:rPr lang="en-US" sz="900" dirty="0" err="1"/>
              <a:t>Farooq</a:t>
            </a:r>
            <a:r>
              <a:rPr lang="en-US" sz="900" dirty="0"/>
              <a:t> S, </a:t>
            </a:r>
            <a:r>
              <a:rPr lang="en-US" sz="900" dirty="0" err="1"/>
              <a:t>Nazar</a:t>
            </a:r>
            <a:r>
              <a:rPr lang="en-US" sz="900" dirty="0"/>
              <a:t> Z, </a:t>
            </a:r>
            <a:r>
              <a:rPr lang="en-US" sz="900" dirty="0" err="1"/>
              <a:t>Irfan</a:t>
            </a:r>
            <a:r>
              <a:rPr lang="en-US" sz="900" dirty="0"/>
              <a:t> M, et al. Schizophrenia medication adherence in a resource-poor setting: </a:t>
            </a:r>
            <a:r>
              <a:rPr lang="en-US" sz="900" dirty="0" err="1"/>
              <a:t>randomised</a:t>
            </a:r>
            <a:r>
              <a:rPr lang="en-US" sz="900" dirty="0"/>
              <a:t> controlled trial of supervised treatment in out-patients for schizophrenia (STOPS). </a:t>
            </a:r>
            <a:r>
              <a:rPr lang="en-US" sz="900" i="1" dirty="0"/>
              <a:t>Br J Psychiatry</a:t>
            </a:r>
            <a:r>
              <a:rPr lang="en-US" sz="900" dirty="0"/>
              <a:t>. 2011;199(6):467-472.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76FD70D-DEDB-4E1B-BD0D-3868F870AB2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4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3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400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2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8" y="513001"/>
            <a:ext cx="3463927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8" y="986690"/>
            <a:ext cx="3463927" cy="4062311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3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803817611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 sz="24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2" y="1416786"/>
            <a:ext cx="9213849" cy="4415215"/>
          </a:xfrm>
          <a:prstGeom prst="rect">
            <a:avLst/>
          </a:prstGeom>
        </p:spPr>
        <p:txBody>
          <a:bodyPr/>
          <a:lstStyle>
            <a:lvl1pPr marL="179996" indent="-179996">
              <a:defRPr sz="1600">
                <a:solidFill>
                  <a:srgbClr val="3F1A01"/>
                </a:solidFill>
              </a:defRPr>
            </a:lvl1pPr>
            <a:lvl2pPr marL="359991" indent="-179996">
              <a:defRPr sz="1400">
                <a:solidFill>
                  <a:srgbClr val="3F1A01"/>
                </a:solidFill>
              </a:defRPr>
            </a:lvl2pPr>
            <a:lvl3pPr marL="539987" indent="-179996">
              <a:defRPr>
                <a:solidFill>
                  <a:srgbClr val="3F1A01"/>
                </a:solidFill>
              </a:defRPr>
            </a:lvl3pPr>
            <a:lvl4pPr marL="719982" indent="-179996">
              <a:defRPr>
                <a:solidFill>
                  <a:srgbClr val="3F1A01"/>
                </a:solidFill>
              </a:defRPr>
            </a:lvl4pPr>
            <a:lvl5pPr marL="899978" indent="-179996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3996" indent="-143996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8133137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6" y="-1439864"/>
            <a:ext cx="8388351" cy="9813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2400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6" y="-1439864"/>
            <a:ext cx="8388351" cy="9813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2400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2" y="-2176100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2400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2" y="1416786"/>
            <a:ext cx="9213849" cy="4415215"/>
          </a:xfrm>
          <a:prstGeom prst="rect">
            <a:avLst/>
          </a:prstGeom>
        </p:spPr>
        <p:txBody>
          <a:bodyPr/>
          <a:lstStyle>
            <a:lvl1pPr marL="179996" indent="-179996">
              <a:defRPr sz="1600">
                <a:solidFill>
                  <a:srgbClr val="3F1A01"/>
                </a:solidFill>
              </a:defRPr>
            </a:lvl1pPr>
            <a:lvl2pPr marL="359991" indent="-179996">
              <a:defRPr sz="1400">
                <a:solidFill>
                  <a:srgbClr val="1A1A17"/>
                </a:solidFill>
              </a:defRPr>
            </a:lvl2pPr>
            <a:lvl3pPr marL="539987" indent="-179996">
              <a:defRPr>
                <a:solidFill>
                  <a:srgbClr val="1A1A17"/>
                </a:solidFill>
              </a:defRPr>
            </a:lvl3pPr>
            <a:lvl4pPr marL="719982" indent="-179996">
              <a:defRPr>
                <a:solidFill>
                  <a:srgbClr val="1A1A17"/>
                </a:solidFill>
              </a:defRPr>
            </a:lvl4pPr>
            <a:lvl5pPr marL="899978" indent="-179996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2" y="6102000"/>
            <a:ext cx="9213849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3996" indent="-143996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8324951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1" y="1416786"/>
            <a:ext cx="5419725" cy="4415215"/>
          </a:xfrm>
          <a:prstGeom prst="rect">
            <a:avLst/>
          </a:prstGeom>
        </p:spPr>
        <p:txBody>
          <a:bodyPr/>
          <a:lstStyle>
            <a:lvl1pPr marL="179996" indent="-179996">
              <a:defRPr sz="1600">
                <a:solidFill>
                  <a:srgbClr val="3F1A01"/>
                </a:solidFill>
              </a:defRPr>
            </a:lvl1pPr>
            <a:lvl2pPr marL="359991" indent="-179996">
              <a:defRPr sz="1400">
                <a:solidFill>
                  <a:srgbClr val="3F1A01"/>
                </a:solidFill>
              </a:defRPr>
            </a:lvl2pPr>
            <a:lvl3pPr marL="539987" indent="-179996">
              <a:defRPr>
                <a:solidFill>
                  <a:srgbClr val="3F1A01"/>
                </a:solidFill>
              </a:defRPr>
            </a:lvl3pPr>
            <a:lvl4pPr marL="719982" indent="-179996">
              <a:defRPr>
                <a:solidFill>
                  <a:srgbClr val="3F1A01"/>
                </a:solidFill>
              </a:defRPr>
            </a:lvl4pPr>
            <a:lvl5pPr marL="899978" indent="-179996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9" y="1416786"/>
            <a:ext cx="5419725" cy="4415215"/>
          </a:xfrm>
          <a:prstGeom prst="rect">
            <a:avLst/>
          </a:prstGeom>
        </p:spPr>
        <p:txBody>
          <a:bodyPr/>
          <a:lstStyle>
            <a:lvl1pPr marL="179996" indent="-179996">
              <a:defRPr sz="1600">
                <a:solidFill>
                  <a:srgbClr val="3F1A01"/>
                </a:solidFill>
              </a:defRPr>
            </a:lvl1pPr>
            <a:lvl2pPr marL="359991" indent="-179996">
              <a:defRPr sz="1400">
                <a:solidFill>
                  <a:srgbClr val="3F1A01"/>
                </a:solidFill>
              </a:defRPr>
            </a:lvl2pPr>
            <a:lvl3pPr marL="539987" indent="-179996">
              <a:defRPr>
                <a:solidFill>
                  <a:srgbClr val="3F1A01"/>
                </a:solidFill>
              </a:defRPr>
            </a:lvl3pPr>
            <a:lvl4pPr marL="719982" indent="-179996">
              <a:defRPr>
                <a:solidFill>
                  <a:srgbClr val="3F1A01"/>
                </a:solidFill>
              </a:defRPr>
            </a:lvl4pPr>
            <a:lvl5pPr marL="899978" indent="-179996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3996" indent="-143996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4920143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6"/>
            <a:ext cx="5410199" cy="4415215"/>
          </a:xfrm>
          <a:prstGeom prst="rect">
            <a:avLst/>
          </a:prstGeom>
        </p:spPr>
        <p:txBody>
          <a:bodyPr/>
          <a:lstStyle>
            <a:lvl1pPr marL="179996" indent="-179996">
              <a:defRPr sz="1600">
                <a:solidFill>
                  <a:srgbClr val="3F1A01"/>
                </a:solidFill>
              </a:defRPr>
            </a:lvl1pPr>
            <a:lvl2pPr marL="359991" indent="-179996">
              <a:defRPr sz="1400">
                <a:solidFill>
                  <a:srgbClr val="3F1A01"/>
                </a:solidFill>
              </a:defRPr>
            </a:lvl2pPr>
            <a:lvl3pPr marL="539987" indent="-179996">
              <a:defRPr>
                <a:solidFill>
                  <a:srgbClr val="3F1A01"/>
                </a:solidFill>
              </a:defRPr>
            </a:lvl3pPr>
            <a:lvl4pPr marL="719982" indent="-179996">
              <a:defRPr>
                <a:solidFill>
                  <a:srgbClr val="3F1A01"/>
                </a:solidFill>
              </a:defRPr>
            </a:lvl4pPr>
            <a:lvl5pPr marL="899978" indent="-179996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4" y="1416786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3996" indent="-143996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1501434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4" y="1416786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50" y="1416786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3996" indent="-143996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7806964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6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6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7" y="1416786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3996" indent="-143996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5679646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6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6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6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6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7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3996" indent="-143996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4966016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6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6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7" y="1416786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6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6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3996" indent="-143996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4961516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6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2" y="1416786"/>
            <a:ext cx="8266113" cy="4415215"/>
          </a:xfrm>
          <a:prstGeom prst="rect">
            <a:avLst/>
          </a:prstGeom>
        </p:spPr>
        <p:txBody>
          <a:bodyPr/>
          <a:lstStyle>
            <a:lvl1pPr marL="179996" indent="-179996">
              <a:defRPr sz="1600">
                <a:solidFill>
                  <a:srgbClr val="3F1A01"/>
                </a:solidFill>
              </a:defRPr>
            </a:lvl1pPr>
            <a:lvl2pPr marL="359991" indent="-179996">
              <a:defRPr sz="1400">
                <a:solidFill>
                  <a:srgbClr val="3F1A01"/>
                </a:solidFill>
              </a:defRPr>
            </a:lvl2pPr>
            <a:lvl3pPr marL="539987" indent="-179996">
              <a:defRPr>
                <a:solidFill>
                  <a:srgbClr val="3F1A01"/>
                </a:solidFill>
              </a:defRPr>
            </a:lvl3pPr>
            <a:lvl4pPr marL="719982" indent="-179996">
              <a:defRPr>
                <a:solidFill>
                  <a:srgbClr val="3F1A01"/>
                </a:solidFill>
              </a:defRPr>
            </a:lvl4pPr>
            <a:lvl5pPr marL="899978" indent="-179996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3996" indent="-143996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5330310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1" y="1416786"/>
            <a:ext cx="8266113" cy="4415215"/>
          </a:xfrm>
          <a:prstGeom prst="rect">
            <a:avLst/>
          </a:prstGeom>
        </p:spPr>
        <p:txBody>
          <a:bodyPr/>
          <a:lstStyle>
            <a:lvl1pPr marL="179996" indent="-179996">
              <a:defRPr sz="1600">
                <a:solidFill>
                  <a:srgbClr val="3F1A01"/>
                </a:solidFill>
              </a:defRPr>
            </a:lvl1pPr>
            <a:lvl2pPr marL="359991" indent="-179996">
              <a:defRPr sz="1400">
                <a:solidFill>
                  <a:srgbClr val="3F1A01"/>
                </a:solidFill>
              </a:defRPr>
            </a:lvl2pPr>
            <a:lvl3pPr marL="539987" indent="-179996">
              <a:defRPr>
                <a:solidFill>
                  <a:srgbClr val="3F1A01"/>
                </a:solidFill>
              </a:defRPr>
            </a:lvl3pPr>
            <a:lvl4pPr marL="719982" indent="-179996">
              <a:defRPr>
                <a:solidFill>
                  <a:srgbClr val="3F1A01"/>
                </a:solidFill>
              </a:defRPr>
            </a:lvl4pPr>
            <a:lvl5pPr marL="899978" indent="-179996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6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3996" indent="-143996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4484088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1" y="1416786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6"/>
            <a:ext cx="4471988" cy="4415215"/>
          </a:xfrm>
          <a:prstGeom prst="rect">
            <a:avLst/>
          </a:prstGeom>
        </p:spPr>
        <p:txBody>
          <a:bodyPr/>
          <a:lstStyle>
            <a:lvl1pPr marL="179996" indent="-179996">
              <a:defRPr sz="1600">
                <a:solidFill>
                  <a:srgbClr val="3F1A01"/>
                </a:solidFill>
              </a:defRPr>
            </a:lvl1pPr>
            <a:lvl2pPr marL="359991" indent="-179996">
              <a:defRPr sz="1400">
                <a:solidFill>
                  <a:srgbClr val="3F1A01"/>
                </a:solidFill>
              </a:defRPr>
            </a:lvl2pPr>
            <a:lvl3pPr marL="539987" indent="-179996">
              <a:defRPr>
                <a:solidFill>
                  <a:srgbClr val="3F1A01"/>
                </a:solidFill>
              </a:defRPr>
            </a:lvl3pPr>
            <a:lvl4pPr marL="719982" indent="-179996">
              <a:defRPr>
                <a:solidFill>
                  <a:srgbClr val="3F1A01"/>
                </a:solidFill>
              </a:defRPr>
            </a:lvl4pPr>
            <a:lvl5pPr marL="899978" indent="-179996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2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3996" indent="-143996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6082567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2" y="-2176100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24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546100"/>
            <a:ext cx="6642100" cy="2105819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2678907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3" y="5875722"/>
            <a:ext cx="2253411" cy="440943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400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2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739675913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1485000"/>
            <a:ext cx="6642100" cy="2429819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4238819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2" y="-2176100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24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1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3996" indent="-143996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9266343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3996" indent="-143996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8350973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546100"/>
            <a:ext cx="6642100" cy="2105819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2678907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7" y="-2243137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2400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3" y="5875722"/>
            <a:ext cx="2253411" cy="440943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400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2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58067820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546100"/>
            <a:ext cx="6642100" cy="2105819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2678907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7" y="-2243137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2400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3" y="5875722"/>
            <a:ext cx="2253411" cy="440943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400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2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656201615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1485000"/>
            <a:ext cx="6642100" cy="2429819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4238819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2" y="-2176100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24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1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5558229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5" y="4444236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594" marR="0" indent="-228594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594" marR="0" indent="-228594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3" y="2645247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594" indent="-228594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594" indent="-228594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594" indent="-228594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1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400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z="900" smtClean="0"/>
              <a:pPr/>
              <a:t>‹#›</a:t>
            </a:fld>
            <a:endParaRPr lang="en-GB" sz="900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1"/>
            <a:ext cx="2574927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7"/>
            <a:ext cx="1057779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9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7" y="5102154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49" y="540000"/>
            <a:ext cx="9213851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1" y="3879101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5" y="2847600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1"/>
            <a:ext cx="721383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4" y="3880140"/>
            <a:ext cx="1897063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8"/>
            <a:ext cx="439903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594" indent="-228594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594" indent="-228594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3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7" y="1411501"/>
            <a:ext cx="457264" cy="743055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2" y="2749216"/>
            <a:ext cx="980295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10" y="2510450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594" indent="-228594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594" indent="-228594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0956023"/>
      </p:ext>
    </p:extLst>
  </p:cSld>
  <p:clrMapOvr>
    <a:masterClrMapping/>
  </p:clrMapOvr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D39FEE76-1A73-430A-AF1A-21EB4622EFE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pic>
        <p:nvPicPr>
          <p:cNvPr id="12" name="Picture 11" descr="Shape&#10;&#10;Description automatically generated with medium confidence">
            <a:extLst>
              <a:ext uri="{FF2B5EF4-FFF2-40B4-BE49-F238E27FC236}">
                <a16:creationId xmlns:a16="http://schemas.microsoft.com/office/drawing/2014/main" id="{AAC97101-9FF0-4AB5-95C3-4F9568B608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6D0F3BC8-489B-4987-B9DC-F38240CE2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546100"/>
            <a:ext cx="6642100" cy="2105819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E51EBF09-7C2B-468D-9554-AAC3BF909B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2678907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Freeform 9">
            <a:extLst>
              <a:ext uri="{FF2B5EF4-FFF2-40B4-BE49-F238E27FC236}">
                <a16:creationId xmlns:a16="http://schemas.microsoft.com/office/drawing/2014/main" id="{4A475326-E858-4E6E-8CE3-72FF299C3239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7" y="-2243137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2400" dirty="0"/>
          </a:p>
        </p:txBody>
      </p:sp>
      <p:sp>
        <p:nvSpPr>
          <p:cNvPr id="16" name="Logo">
            <a:extLst>
              <a:ext uri="{FF2B5EF4-FFF2-40B4-BE49-F238E27FC236}">
                <a16:creationId xmlns:a16="http://schemas.microsoft.com/office/drawing/2014/main" id="{1839623C-6311-45DE-964E-EA194FEE2F62}"/>
              </a:ext>
            </a:extLst>
          </p:cNvPr>
          <p:cNvSpPr/>
          <p:nvPr userDrawn="1"/>
        </p:nvSpPr>
        <p:spPr>
          <a:xfrm>
            <a:off x="9397253" y="5875722"/>
            <a:ext cx="2253411" cy="440943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030333940"/>
      </p:ext>
    </p:extLst>
  </p:cSld>
  <p:clrMapOvr>
    <a:masterClrMapping/>
  </p:clrMapOvr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1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EE4FF2DE-3502-4420-9681-B487800F6C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5B2F6F31-F384-4562-8F2C-0827FCA37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096AAC8E-5C18-4F06-B0E9-E1260B3C48CE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1" y="1416786"/>
            <a:ext cx="5419725" cy="4415215"/>
          </a:xfrm>
          <a:prstGeom prst="rect">
            <a:avLst/>
          </a:prstGeom>
        </p:spPr>
        <p:txBody>
          <a:bodyPr/>
          <a:lstStyle>
            <a:lvl1pPr marL="179996" indent="-179996">
              <a:defRPr sz="1600">
                <a:solidFill>
                  <a:srgbClr val="3F1A01"/>
                </a:solidFill>
              </a:defRPr>
            </a:lvl1pPr>
            <a:lvl2pPr marL="359991" indent="-179996">
              <a:defRPr sz="1400">
                <a:solidFill>
                  <a:srgbClr val="3F1A01"/>
                </a:solidFill>
              </a:defRPr>
            </a:lvl2pPr>
            <a:lvl3pPr marL="539987" indent="-179996">
              <a:defRPr>
                <a:solidFill>
                  <a:srgbClr val="3F1A01"/>
                </a:solidFill>
              </a:defRPr>
            </a:lvl3pPr>
            <a:lvl4pPr marL="719982" indent="-179996">
              <a:defRPr>
                <a:solidFill>
                  <a:srgbClr val="3F1A01"/>
                </a:solidFill>
              </a:defRPr>
            </a:lvl4pPr>
            <a:lvl5pPr marL="899978" indent="-179996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C95D003-9990-4486-B46C-5A929AD5E507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9" y="1416786"/>
            <a:ext cx="5419725" cy="4415215"/>
          </a:xfrm>
          <a:prstGeom prst="rect">
            <a:avLst/>
          </a:prstGeom>
        </p:spPr>
        <p:txBody>
          <a:bodyPr/>
          <a:lstStyle>
            <a:lvl1pPr marL="179996" indent="-179996">
              <a:defRPr sz="1600">
                <a:solidFill>
                  <a:srgbClr val="3F1A01"/>
                </a:solidFill>
              </a:defRPr>
            </a:lvl1pPr>
            <a:lvl2pPr marL="359991" indent="-179996">
              <a:defRPr sz="1400">
                <a:solidFill>
                  <a:srgbClr val="3F1A01"/>
                </a:solidFill>
              </a:defRPr>
            </a:lvl2pPr>
            <a:lvl3pPr marL="539987" indent="-179996">
              <a:defRPr>
                <a:solidFill>
                  <a:srgbClr val="3F1A01"/>
                </a:solidFill>
              </a:defRPr>
            </a:lvl3pPr>
            <a:lvl4pPr marL="719982" indent="-179996">
              <a:defRPr>
                <a:solidFill>
                  <a:srgbClr val="3F1A01"/>
                </a:solidFill>
              </a:defRPr>
            </a:lvl4pPr>
            <a:lvl5pPr marL="899978" indent="-179996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31EEBE49-0314-468D-BD4B-9620C03E8D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3996" indent="-143996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58EAD46E-339D-4B6B-A482-BB113F38D9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5352300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1 column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186A2F24-D1DF-4B3F-B814-95A22518270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3D9CBC19-2189-4A73-955D-C3D13095C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64B9C34D-E3C1-4FB2-9D7A-6D29497888E5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2" y="1416786"/>
            <a:ext cx="9213849" cy="4415215"/>
          </a:xfrm>
          <a:prstGeom prst="rect">
            <a:avLst/>
          </a:prstGeom>
        </p:spPr>
        <p:txBody>
          <a:bodyPr/>
          <a:lstStyle>
            <a:lvl1pPr marL="179996" indent="-179996">
              <a:defRPr sz="1600">
                <a:solidFill>
                  <a:srgbClr val="3F1A01"/>
                </a:solidFill>
              </a:defRPr>
            </a:lvl1pPr>
            <a:lvl2pPr marL="359991" indent="-179996">
              <a:defRPr sz="1400">
                <a:solidFill>
                  <a:srgbClr val="3F1A01"/>
                </a:solidFill>
              </a:defRPr>
            </a:lvl2pPr>
            <a:lvl3pPr marL="539987" indent="-179996">
              <a:defRPr>
                <a:solidFill>
                  <a:srgbClr val="3F1A01"/>
                </a:solidFill>
              </a:defRPr>
            </a:lvl3pPr>
            <a:lvl4pPr marL="719982" indent="-179996">
              <a:defRPr>
                <a:solidFill>
                  <a:srgbClr val="3F1A01"/>
                </a:solidFill>
              </a:defRPr>
            </a:lvl4pPr>
            <a:lvl5pPr marL="899978" indent="-179996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928354EB-2D87-4DEA-A5BF-181CB7B2A7C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3996" indent="-143996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5992EE01-7FAA-46A0-9102-2DF8359A9C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212914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&amp; 2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7"/>
            <a:ext cx="10515600" cy="524781"/>
          </a:xfrm>
        </p:spPr>
        <p:txBody>
          <a:bodyPr anchor="t">
            <a:normAutofit/>
          </a:bodyPr>
          <a:lstStyle>
            <a:lvl1pPr>
              <a:defRPr sz="2400" b="1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375720"/>
            <a:ext cx="5224272" cy="4351339"/>
          </a:xfrm>
        </p:spPr>
        <p:txBody>
          <a:bodyPr/>
          <a:lstStyle>
            <a:lvl1pPr marL="0" indent="0">
              <a:buNone/>
              <a:defRPr sz="2400" baseline="0"/>
            </a:lvl1pPr>
          </a:lstStyle>
          <a:p>
            <a:pPr lvl="0"/>
            <a:r>
              <a:rPr lang="da-DK"/>
              <a:t>Click to add text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Content Placeholder 2"/>
          <p:cNvSpPr>
            <a:spLocks noGrp="1"/>
          </p:cNvSpPr>
          <p:nvPr>
            <p:ph idx="13" hasCustomPrompt="1"/>
          </p:nvPr>
        </p:nvSpPr>
        <p:spPr>
          <a:xfrm>
            <a:off x="6129528" y="1375720"/>
            <a:ext cx="5224272" cy="4351339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da-DK"/>
              <a:t>Click to add text</a:t>
            </a:r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6422373"/>
            <a:ext cx="5607051" cy="179536"/>
          </a:xfrm>
        </p:spPr>
        <p:txBody>
          <a:bodyPr lIns="0" tIns="0" rIns="0" bIns="0" anchor="b">
            <a:spAutoFit/>
          </a:bodyPr>
          <a:lstStyle>
            <a:lvl1pPr marL="0" indent="0">
              <a:lnSpc>
                <a:spcPts val="1400"/>
              </a:lnSpc>
              <a:spcBef>
                <a:spcPts val="0"/>
              </a:spcBef>
              <a:buNone/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a-DK"/>
              <a:t>Insert references or notes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008535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ags" Target="../tags/tag2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tags" Target="../tags/tag10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ags" Target="../tags/tag1.xml"/><Relationship Id="rId33" Type="http://schemas.openxmlformats.org/officeDocument/2006/relationships/tags" Target="../tags/tag9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ags" Target="../tags/tag5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32" Type="http://schemas.openxmlformats.org/officeDocument/2006/relationships/tags" Target="../tags/tag8.xml"/><Relationship Id="rId37" Type="http://schemas.openxmlformats.org/officeDocument/2006/relationships/tags" Target="../tags/tag13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ags" Target="../tags/tag4.xml"/><Relationship Id="rId36" Type="http://schemas.openxmlformats.org/officeDocument/2006/relationships/tags" Target="../tags/tag12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ags" Target="../tags/tag7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ags" Target="../tags/tag3.xml"/><Relationship Id="rId30" Type="http://schemas.openxmlformats.org/officeDocument/2006/relationships/tags" Target="../tags/tag6.xml"/><Relationship Id="rId35" Type="http://schemas.openxmlformats.org/officeDocument/2006/relationships/tags" Target="../tags/tag11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1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49"/>
            <a:ext cx="9213851" cy="469191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4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1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2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  <p:grpSp>
        <p:nvGrpSpPr>
          <p:cNvPr id="7" name="Group 23">
            <a:extLst>
              <a:ext uri="{FF2B5EF4-FFF2-40B4-BE49-F238E27FC236}">
                <a16:creationId xmlns:a16="http://schemas.microsoft.com/office/drawing/2014/main" id="{CBBD4793-BC93-4D2D-BEED-CC919FD04BE0}"/>
              </a:ext>
            </a:extLst>
          </p:cNvPr>
          <p:cNvGrpSpPr>
            <a:grpSpLocks/>
          </p:cNvGrpSpPr>
          <p:nvPr userDrawn="1">
            <p:custDataLst>
              <p:tags r:id="rId25"/>
            </p:custDataLst>
          </p:nvPr>
        </p:nvGrpSpPr>
        <p:grpSpPr bwMode="auto">
          <a:xfrm rot="5400000">
            <a:off x="-539750" y="1382185"/>
            <a:ext cx="218017" cy="277284"/>
            <a:chOff x="306035" y="-280498"/>
            <a:chExt cx="163140" cy="208455"/>
          </a:xfrm>
        </p:grpSpPr>
        <p:cxnSp>
          <p:nvCxnSpPr>
            <p:cNvPr id="10" name="Straight Connector 24">
              <a:extLst>
                <a:ext uri="{FF2B5EF4-FFF2-40B4-BE49-F238E27FC236}">
                  <a16:creationId xmlns:a16="http://schemas.microsoft.com/office/drawing/2014/main" id="{ECAC7F77-83EF-469D-AB0C-1EA00745467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" name="Straight Arrow Connector 25">
              <a:extLst>
                <a:ext uri="{FF2B5EF4-FFF2-40B4-BE49-F238E27FC236}">
                  <a16:creationId xmlns:a16="http://schemas.microsoft.com/office/drawing/2014/main" id="{5C279300-EF90-4C5D-BBBA-1A1E3526B09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2" name="Group 23">
            <a:extLst>
              <a:ext uri="{FF2B5EF4-FFF2-40B4-BE49-F238E27FC236}">
                <a16:creationId xmlns:a16="http://schemas.microsoft.com/office/drawing/2014/main" id="{DDB74CB1-BF99-4AA4-B571-AA6D03E477D6}"/>
              </a:ext>
            </a:extLst>
          </p:cNvPr>
          <p:cNvGrpSpPr>
            <a:grpSpLocks/>
          </p:cNvGrpSpPr>
          <p:nvPr userDrawn="1">
            <p:custDataLst>
              <p:tags r:id="rId26"/>
            </p:custDataLst>
          </p:nvPr>
        </p:nvGrpSpPr>
        <p:grpSpPr bwMode="auto">
          <a:xfrm rot="5400000">
            <a:off x="-539750" y="239185"/>
            <a:ext cx="218017" cy="277284"/>
            <a:chOff x="306035" y="-280498"/>
            <a:chExt cx="163140" cy="208455"/>
          </a:xfrm>
        </p:grpSpPr>
        <p:cxnSp>
          <p:nvCxnSpPr>
            <p:cNvPr id="13" name="Straight Connector 24">
              <a:extLst>
                <a:ext uri="{FF2B5EF4-FFF2-40B4-BE49-F238E27FC236}">
                  <a16:creationId xmlns:a16="http://schemas.microsoft.com/office/drawing/2014/main" id="{5A5BD1A6-AF9C-4F5E-9C21-C1B13326936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" name="Straight Arrow Connector 25">
              <a:extLst>
                <a:ext uri="{FF2B5EF4-FFF2-40B4-BE49-F238E27FC236}">
                  <a16:creationId xmlns:a16="http://schemas.microsoft.com/office/drawing/2014/main" id="{F0642BFC-7C5F-42EF-BE9E-5DA5DAAA3F5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5" name="Group 23">
            <a:extLst>
              <a:ext uri="{FF2B5EF4-FFF2-40B4-BE49-F238E27FC236}">
                <a16:creationId xmlns:a16="http://schemas.microsoft.com/office/drawing/2014/main" id="{971B6CBD-96C7-4066-9299-2FEF49CD6DCF}"/>
              </a:ext>
            </a:extLst>
          </p:cNvPr>
          <p:cNvGrpSpPr>
            <a:grpSpLocks/>
          </p:cNvGrpSpPr>
          <p:nvPr userDrawn="1">
            <p:custDataLst>
              <p:tags r:id="rId27"/>
            </p:custDataLst>
          </p:nvPr>
        </p:nvGrpSpPr>
        <p:grpSpPr bwMode="auto">
          <a:xfrm rot="16200000" flipV="1">
            <a:off x="-539750" y="6385983"/>
            <a:ext cx="218017" cy="277284"/>
            <a:chOff x="306035" y="-280498"/>
            <a:chExt cx="163140" cy="208455"/>
          </a:xfrm>
        </p:grpSpPr>
        <p:cxnSp>
          <p:nvCxnSpPr>
            <p:cNvPr id="16" name="Straight Connector 24">
              <a:extLst>
                <a:ext uri="{FF2B5EF4-FFF2-40B4-BE49-F238E27FC236}">
                  <a16:creationId xmlns:a16="http://schemas.microsoft.com/office/drawing/2014/main" id="{EBB2CD70-8715-4DED-B958-B571A9E1E239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" name="Straight Arrow Connector 25">
              <a:extLst>
                <a:ext uri="{FF2B5EF4-FFF2-40B4-BE49-F238E27FC236}">
                  <a16:creationId xmlns:a16="http://schemas.microsoft.com/office/drawing/2014/main" id="{A8F69B38-308F-4CA4-A3E5-588E406E580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8" name="Group 23">
            <a:extLst>
              <a:ext uri="{FF2B5EF4-FFF2-40B4-BE49-F238E27FC236}">
                <a16:creationId xmlns:a16="http://schemas.microsoft.com/office/drawing/2014/main" id="{4A1DCE9A-45C5-4A49-A565-8AA265D8DA6F}"/>
              </a:ext>
            </a:extLst>
          </p:cNvPr>
          <p:cNvGrpSpPr>
            <a:grpSpLocks/>
          </p:cNvGrpSpPr>
          <p:nvPr userDrawn="1">
            <p:custDataLst>
              <p:tags r:id="rId28"/>
            </p:custDataLst>
          </p:nvPr>
        </p:nvGrpSpPr>
        <p:grpSpPr bwMode="auto">
          <a:xfrm rot="5400000">
            <a:off x="-539750" y="2040467"/>
            <a:ext cx="218017" cy="277284"/>
            <a:chOff x="306035" y="-280498"/>
            <a:chExt cx="163140" cy="208455"/>
          </a:xfrm>
        </p:grpSpPr>
        <p:cxnSp>
          <p:nvCxnSpPr>
            <p:cNvPr id="19" name="Straight Connector 24">
              <a:extLst>
                <a:ext uri="{FF2B5EF4-FFF2-40B4-BE49-F238E27FC236}">
                  <a16:creationId xmlns:a16="http://schemas.microsoft.com/office/drawing/2014/main" id="{BD0E9C09-BC01-4259-97B4-A96ED3061A2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0" name="Straight Arrow Connector 25">
              <a:extLst>
                <a:ext uri="{FF2B5EF4-FFF2-40B4-BE49-F238E27FC236}">
                  <a16:creationId xmlns:a16="http://schemas.microsoft.com/office/drawing/2014/main" id="{A16A46B6-A957-4306-A2FC-CC4602992126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1" name="Group 23">
            <a:extLst>
              <a:ext uri="{FF2B5EF4-FFF2-40B4-BE49-F238E27FC236}">
                <a16:creationId xmlns:a16="http://schemas.microsoft.com/office/drawing/2014/main" id="{CD41ABF1-ACEB-4728-819D-89CCA6694AE0}"/>
              </a:ext>
            </a:extLst>
          </p:cNvPr>
          <p:cNvGrpSpPr>
            <a:grpSpLocks/>
          </p:cNvGrpSpPr>
          <p:nvPr userDrawn="1">
            <p:custDataLst>
              <p:tags r:id="rId29"/>
            </p:custDataLst>
          </p:nvPr>
        </p:nvGrpSpPr>
        <p:grpSpPr bwMode="auto">
          <a:xfrm rot="10800000" flipH="1">
            <a:off x="742952" y="-458610"/>
            <a:ext cx="218017" cy="277284"/>
            <a:chOff x="306035" y="-280498"/>
            <a:chExt cx="163140" cy="208455"/>
          </a:xfrm>
        </p:grpSpPr>
        <p:cxnSp>
          <p:nvCxnSpPr>
            <p:cNvPr id="22" name="Straight Connector 24">
              <a:extLst>
                <a:ext uri="{FF2B5EF4-FFF2-40B4-BE49-F238E27FC236}">
                  <a16:creationId xmlns:a16="http://schemas.microsoft.com/office/drawing/2014/main" id="{D753AB21-55F2-4F55-9936-11EA1AE32C7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" name="Straight Arrow Connector 25">
              <a:extLst>
                <a:ext uri="{FF2B5EF4-FFF2-40B4-BE49-F238E27FC236}">
                  <a16:creationId xmlns:a16="http://schemas.microsoft.com/office/drawing/2014/main" id="{9115CD81-BCDE-4A20-B25D-FF4248FEBB6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81DD190-A0C4-416C-9A61-456A47A8318D}"/>
              </a:ext>
            </a:extLst>
          </p:cNvPr>
          <p:cNvGrpSpPr>
            <a:grpSpLocks/>
          </p:cNvGrpSpPr>
          <p:nvPr userDrawn="1">
            <p:custDataLst>
              <p:tags r:id="rId30"/>
            </p:custDataLst>
          </p:nvPr>
        </p:nvGrpSpPr>
        <p:grpSpPr bwMode="auto">
          <a:xfrm rot="10800000">
            <a:off x="11349568" y="-458610"/>
            <a:ext cx="218017" cy="277284"/>
            <a:chOff x="306035" y="-280498"/>
            <a:chExt cx="163140" cy="208455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FF470EC7-6CDF-4E06-A5C8-F682CA30EB2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4936EF67-BFA6-477D-8AFC-4952B5256C5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7" name="Group 23">
            <a:extLst>
              <a:ext uri="{FF2B5EF4-FFF2-40B4-BE49-F238E27FC236}">
                <a16:creationId xmlns:a16="http://schemas.microsoft.com/office/drawing/2014/main" id="{FFE4FDE5-A3A4-4119-A03E-76D89A1F1407}"/>
              </a:ext>
            </a:extLst>
          </p:cNvPr>
          <p:cNvGrpSpPr>
            <a:grpSpLocks/>
          </p:cNvGrpSpPr>
          <p:nvPr userDrawn="1">
            <p:custDataLst>
              <p:tags r:id="rId31"/>
            </p:custDataLst>
          </p:nvPr>
        </p:nvGrpSpPr>
        <p:grpSpPr bwMode="auto">
          <a:xfrm rot="5400000">
            <a:off x="-539750" y="1837267"/>
            <a:ext cx="218017" cy="277284"/>
            <a:chOff x="306035" y="-280498"/>
            <a:chExt cx="163140" cy="208455"/>
          </a:xfrm>
        </p:grpSpPr>
        <p:cxnSp>
          <p:nvCxnSpPr>
            <p:cNvPr id="28" name="Straight Connector 24">
              <a:extLst>
                <a:ext uri="{FF2B5EF4-FFF2-40B4-BE49-F238E27FC236}">
                  <a16:creationId xmlns:a16="http://schemas.microsoft.com/office/drawing/2014/main" id="{A6FB719E-487E-477D-9021-A793119733A9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" name="Straight Arrow Connector 25">
              <a:extLst>
                <a:ext uri="{FF2B5EF4-FFF2-40B4-BE49-F238E27FC236}">
                  <a16:creationId xmlns:a16="http://schemas.microsoft.com/office/drawing/2014/main" id="{4DE51F52-69A2-4C25-9E07-3E43D68F841E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0" name="Group 23">
            <a:extLst>
              <a:ext uri="{FF2B5EF4-FFF2-40B4-BE49-F238E27FC236}">
                <a16:creationId xmlns:a16="http://schemas.microsoft.com/office/drawing/2014/main" id="{EE74D0C3-3DE5-48B0-A57C-3747C838692B}"/>
              </a:ext>
            </a:extLst>
          </p:cNvPr>
          <p:cNvGrpSpPr>
            <a:grpSpLocks/>
          </p:cNvGrpSpPr>
          <p:nvPr userDrawn="1">
            <p:custDataLst>
              <p:tags r:id="rId32"/>
            </p:custDataLst>
          </p:nvPr>
        </p:nvGrpSpPr>
        <p:grpSpPr bwMode="auto">
          <a:xfrm rot="10800000" flipH="1">
            <a:off x="1494368" y="-458610"/>
            <a:ext cx="218017" cy="277284"/>
            <a:chOff x="306035" y="-280498"/>
            <a:chExt cx="163140" cy="208455"/>
          </a:xfrm>
        </p:grpSpPr>
        <p:cxnSp>
          <p:nvCxnSpPr>
            <p:cNvPr id="31" name="Straight Connector 24">
              <a:extLst>
                <a:ext uri="{FF2B5EF4-FFF2-40B4-BE49-F238E27FC236}">
                  <a16:creationId xmlns:a16="http://schemas.microsoft.com/office/drawing/2014/main" id="{AC42468C-0C80-48EA-97FF-D5982C7C542D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" name="Straight Arrow Connector 25">
              <a:extLst>
                <a:ext uri="{FF2B5EF4-FFF2-40B4-BE49-F238E27FC236}">
                  <a16:creationId xmlns:a16="http://schemas.microsoft.com/office/drawing/2014/main" id="{48749183-9895-4E1B-917B-F949C2EA76A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3" name="Group 23">
            <a:extLst>
              <a:ext uri="{FF2B5EF4-FFF2-40B4-BE49-F238E27FC236}">
                <a16:creationId xmlns:a16="http://schemas.microsoft.com/office/drawing/2014/main" id="{99AFB529-B774-4132-BC0E-2D34112F2F14}"/>
              </a:ext>
            </a:extLst>
          </p:cNvPr>
          <p:cNvGrpSpPr>
            <a:grpSpLocks/>
          </p:cNvGrpSpPr>
          <p:nvPr userDrawn="1">
            <p:custDataLst>
              <p:tags r:id="rId33"/>
            </p:custDataLst>
          </p:nvPr>
        </p:nvGrpSpPr>
        <p:grpSpPr bwMode="auto">
          <a:xfrm rot="10800000" flipH="1">
            <a:off x="1723674" y="-458610"/>
            <a:ext cx="218017" cy="277284"/>
            <a:chOff x="306035" y="-280498"/>
            <a:chExt cx="163140" cy="208455"/>
          </a:xfrm>
        </p:grpSpPr>
        <p:cxnSp>
          <p:nvCxnSpPr>
            <p:cNvPr id="34" name="Straight Connector 24">
              <a:extLst>
                <a:ext uri="{FF2B5EF4-FFF2-40B4-BE49-F238E27FC236}">
                  <a16:creationId xmlns:a16="http://schemas.microsoft.com/office/drawing/2014/main" id="{D9B105AF-23CA-46BB-8207-AFF8FDE96E97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5" name="Straight Arrow Connector 25">
              <a:extLst>
                <a:ext uri="{FF2B5EF4-FFF2-40B4-BE49-F238E27FC236}">
                  <a16:creationId xmlns:a16="http://schemas.microsoft.com/office/drawing/2014/main" id="{0BDCB586-38BA-4815-B3D0-63CD54B40F8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6" name="Group 23">
            <a:extLst>
              <a:ext uri="{FF2B5EF4-FFF2-40B4-BE49-F238E27FC236}">
                <a16:creationId xmlns:a16="http://schemas.microsoft.com/office/drawing/2014/main" id="{7E5643EA-DA12-4153-82C0-253E569399F4}"/>
              </a:ext>
            </a:extLst>
          </p:cNvPr>
          <p:cNvGrpSpPr>
            <a:grpSpLocks/>
          </p:cNvGrpSpPr>
          <p:nvPr userDrawn="1">
            <p:custDataLst>
              <p:tags r:id="rId34"/>
            </p:custDataLst>
          </p:nvPr>
        </p:nvGrpSpPr>
        <p:grpSpPr bwMode="auto">
          <a:xfrm rot="5400000">
            <a:off x="-539750" y="1521885"/>
            <a:ext cx="218017" cy="277284"/>
            <a:chOff x="306035" y="-280498"/>
            <a:chExt cx="163140" cy="208455"/>
          </a:xfrm>
        </p:grpSpPr>
        <p:cxnSp>
          <p:nvCxnSpPr>
            <p:cNvPr id="37" name="Straight Connector 24">
              <a:extLst>
                <a:ext uri="{FF2B5EF4-FFF2-40B4-BE49-F238E27FC236}">
                  <a16:creationId xmlns:a16="http://schemas.microsoft.com/office/drawing/2014/main" id="{372F467E-A02F-44FC-A051-3CBB9121CFB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8" name="Straight Arrow Connector 25">
              <a:extLst>
                <a:ext uri="{FF2B5EF4-FFF2-40B4-BE49-F238E27FC236}">
                  <a16:creationId xmlns:a16="http://schemas.microsoft.com/office/drawing/2014/main" id="{059FE767-C19A-4E03-B25F-0222BE7D032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9" name="Group 23">
            <a:extLst>
              <a:ext uri="{FF2B5EF4-FFF2-40B4-BE49-F238E27FC236}">
                <a16:creationId xmlns:a16="http://schemas.microsoft.com/office/drawing/2014/main" id="{2A67D45F-05F9-4079-A0E6-72EB503BCB97}"/>
              </a:ext>
            </a:extLst>
          </p:cNvPr>
          <p:cNvGrpSpPr>
            <a:grpSpLocks/>
          </p:cNvGrpSpPr>
          <p:nvPr userDrawn="1">
            <p:custDataLst>
              <p:tags r:id="rId35"/>
            </p:custDataLst>
          </p:nvPr>
        </p:nvGrpSpPr>
        <p:grpSpPr bwMode="auto">
          <a:xfrm rot="16200000" flipV="1">
            <a:off x="-528461" y="5027083"/>
            <a:ext cx="218017" cy="277284"/>
            <a:chOff x="306035" y="-280498"/>
            <a:chExt cx="163140" cy="208455"/>
          </a:xfrm>
        </p:grpSpPr>
        <p:cxnSp>
          <p:nvCxnSpPr>
            <p:cNvPr id="40" name="Straight Connector 24">
              <a:extLst>
                <a:ext uri="{FF2B5EF4-FFF2-40B4-BE49-F238E27FC236}">
                  <a16:creationId xmlns:a16="http://schemas.microsoft.com/office/drawing/2014/main" id="{1AA61F8B-FCF9-4DE9-AC8F-B5D1C6156EC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1" name="Straight Arrow Connector 25">
              <a:extLst>
                <a:ext uri="{FF2B5EF4-FFF2-40B4-BE49-F238E27FC236}">
                  <a16:creationId xmlns:a16="http://schemas.microsoft.com/office/drawing/2014/main" id="{7D424A35-9FDF-4B7B-A951-8E5107F94EA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2" name="Group 23">
            <a:extLst>
              <a:ext uri="{FF2B5EF4-FFF2-40B4-BE49-F238E27FC236}">
                <a16:creationId xmlns:a16="http://schemas.microsoft.com/office/drawing/2014/main" id="{B4C71C0D-57DE-40E5-BF43-5315C2E0BA23}"/>
              </a:ext>
            </a:extLst>
          </p:cNvPr>
          <p:cNvGrpSpPr>
            <a:grpSpLocks/>
          </p:cNvGrpSpPr>
          <p:nvPr userDrawn="1">
            <p:custDataLst>
              <p:tags r:id="rId36"/>
            </p:custDataLst>
          </p:nvPr>
        </p:nvGrpSpPr>
        <p:grpSpPr bwMode="auto">
          <a:xfrm rot="16200000" flipV="1">
            <a:off x="-528461" y="4732867"/>
            <a:ext cx="218017" cy="277284"/>
            <a:chOff x="306035" y="-280498"/>
            <a:chExt cx="163140" cy="208455"/>
          </a:xfrm>
        </p:grpSpPr>
        <p:cxnSp>
          <p:nvCxnSpPr>
            <p:cNvPr id="43" name="Straight Connector 24">
              <a:extLst>
                <a:ext uri="{FF2B5EF4-FFF2-40B4-BE49-F238E27FC236}">
                  <a16:creationId xmlns:a16="http://schemas.microsoft.com/office/drawing/2014/main" id="{30696161-CAB8-4EEE-9B6A-271C070F3D9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4" name="Straight Arrow Connector 25">
              <a:extLst>
                <a:ext uri="{FF2B5EF4-FFF2-40B4-BE49-F238E27FC236}">
                  <a16:creationId xmlns:a16="http://schemas.microsoft.com/office/drawing/2014/main" id="{D6BB4E82-F876-4425-A560-7D19C15EC2D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5" name="Group 23">
            <a:extLst>
              <a:ext uri="{FF2B5EF4-FFF2-40B4-BE49-F238E27FC236}">
                <a16:creationId xmlns:a16="http://schemas.microsoft.com/office/drawing/2014/main" id="{7CB489C8-98D0-406B-B1DB-7C1AF93EC746}"/>
              </a:ext>
            </a:extLst>
          </p:cNvPr>
          <p:cNvGrpSpPr>
            <a:grpSpLocks/>
          </p:cNvGrpSpPr>
          <p:nvPr userDrawn="1">
            <p:custDataLst>
              <p:tags r:id="rId37"/>
            </p:custDataLst>
          </p:nvPr>
        </p:nvGrpSpPr>
        <p:grpSpPr bwMode="auto">
          <a:xfrm rot="16200000" flipV="1">
            <a:off x="-528461" y="4461934"/>
            <a:ext cx="218017" cy="277284"/>
            <a:chOff x="306035" y="-280498"/>
            <a:chExt cx="163140" cy="208455"/>
          </a:xfrm>
        </p:grpSpPr>
        <p:cxnSp>
          <p:nvCxnSpPr>
            <p:cNvPr id="46" name="Straight Connector 24">
              <a:extLst>
                <a:ext uri="{FF2B5EF4-FFF2-40B4-BE49-F238E27FC236}">
                  <a16:creationId xmlns:a16="http://schemas.microsoft.com/office/drawing/2014/main" id="{B6019697-7EBA-4653-8438-37F06B08688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7" name="Straight Arrow Connector 25">
              <a:extLst>
                <a:ext uri="{FF2B5EF4-FFF2-40B4-BE49-F238E27FC236}">
                  <a16:creationId xmlns:a16="http://schemas.microsoft.com/office/drawing/2014/main" id="{2E23AD03-5ECE-405A-AB7E-EB24212533BB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11080289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</p:sldLayoutIdLst>
  <p:hf sldNum="0" hdr="0" ft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79996" indent="-179996" algn="l" defTabSz="914377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59991" indent="-179996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39987" indent="-179996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19982" indent="-179996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899978" indent="-179996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dsholder til tekst 19"/>
          <p:cNvSpPr>
            <a:spLocks noGrp="1"/>
          </p:cNvSpPr>
          <p:nvPr>
            <p:ph type="body" sz="quarter" idx="17"/>
          </p:nvPr>
        </p:nvSpPr>
        <p:spPr>
          <a:xfrm>
            <a:off x="539749" y="242914"/>
            <a:ext cx="9213851" cy="266676"/>
          </a:xfrm>
        </p:spPr>
        <p:txBody>
          <a:bodyPr/>
          <a:lstStyle/>
          <a:p>
            <a:r>
              <a:rPr lang="en-US" dirty="0"/>
              <a:t>Schizophrenia</a:t>
            </a:r>
            <a:endParaRPr lang="da-DK" dirty="0">
              <a:latin typeface="+mn-lt"/>
            </a:endParaRPr>
          </a:p>
          <a:p>
            <a:endParaRPr lang="da-DK" dirty="0">
              <a:latin typeface="+mn-lt"/>
            </a:endParaRPr>
          </a:p>
        </p:txBody>
      </p:sp>
      <p:sp>
        <p:nvSpPr>
          <p:cNvPr id="106497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Family-Supervised Treatment Led to </a:t>
            </a:r>
            <a:br>
              <a:rPr lang="en-US" dirty="0"/>
            </a:br>
            <a:r>
              <a:rPr lang="en-US" dirty="0"/>
              <a:t>Significant Improvement in Symptoms and Functioning</a:t>
            </a:r>
          </a:p>
        </p:txBody>
      </p:sp>
      <p:graphicFrame>
        <p:nvGraphicFramePr>
          <p:cNvPr id="3" name="Content Placeholder 8"/>
          <p:cNvGraphicFramePr>
            <a:graphicFrameLocks noGrp="1"/>
          </p:cNvGraphicFramePr>
          <p:nvPr>
            <p:ph idx="20"/>
          </p:nvPr>
        </p:nvGraphicFramePr>
        <p:xfrm>
          <a:off x="539751" y="1416051"/>
          <a:ext cx="5420783" cy="44153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" name="Content Placeholder 8"/>
          <p:cNvGraphicFramePr>
            <a:graphicFrameLocks noGrp="1"/>
          </p:cNvGraphicFramePr>
          <p:nvPr>
            <p:ph idx="21"/>
          </p:nvPr>
        </p:nvGraphicFramePr>
        <p:xfrm>
          <a:off x="6233583" y="1416051"/>
          <a:ext cx="5418667" cy="44153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D709B5-425B-4127-BF78-517E0C4171C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Intervention involved supervised treatment in outpatients for schizophrenia (STOPS).</a:t>
            </a:r>
            <a:br>
              <a:rPr lang="en-US" dirty="0"/>
            </a:br>
            <a:r>
              <a:rPr lang="en-US" dirty="0"/>
              <a:t>GAF = global assessment of functioning; PANSS™ = Positive and Negative Syndrome Scale, a trademark of Multi-Health Systems, Inc.</a:t>
            </a:r>
          </a:p>
          <a:p>
            <a:pPr marL="0" indent="0">
              <a:buNone/>
            </a:pPr>
            <a:r>
              <a:rPr lang="en-US" dirty="0"/>
              <a:t>Farooq S, et al</a:t>
            </a:r>
            <a:r>
              <a:rPr lang="en-US" i="1" dirty="0"/>
              <a:t>. Br J Psychiatry</a:t>
            </a:r>
            <a:r>
              <a:rPr lang="en-US" dirty="0"/>
              <a:t>. 2011;199(6):467-472.</a:t>
            </a:r>
            <a:endParaRPr lang="da-DK" dirty="0"/>
          </a:p>
        </p:txBody>
      </p:sp>
      <p:sp>
        <p:nvSpPr>
          <p:cNvPr id="106502" name="TextBox 12"/>
          <p:cNvSpPr txBox="1">
            <a:spLocks noChangeArrowheads="1"/>
          </p:cNvSpPr>
          <p:nvPr/>
        </p:nvSpPr>
        <p:spPr bwMode="auto">
          <a:xfrm>
            <a:off x="2465676" y="1257600"/>
            <a:ext cx="182575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defTabSz="1219170"/>
            <a:r>
              <a:rPr lang="en-US" sz="1600" b="1" dirty="0">
                <a:solidFill>
                  <a:srgbClr val="000000"/>
                </a:solidFill>
                <a:latin typeface="Calibri"/>
                <a:cs typeface="Calibri"/>
              </a:rPr>
              <a:t>PANSS™ total score</a:t>
            </a:r>
          </a:p>
        </p:txBody>
      </p:sp>
      <p:sp>
        <p:nvSpPr>
          <p:cNvPr id="106503" name="TextBox 13"/>
          <p:cNvSpPr txBox="1">
            <a:spLocks noChangeArrowheads="1"/>
          </p:cNvSpPr>
          <p:nvPr/>
        </p:nvSpPr>
        <p:spPr bwMode="auto">
          <a:xfrm>
            <a:off x="8249460" y="1257600"/>
            <a:ext cx="1034129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defTabSz="1219170"/>
            <a:r>
              <a:rPr lang="en-US" sz="1600" b="1">
                <a:solidFill>
                  <a:srgbClr val="000000"/>
                </a:solidFill>
                <a:latin typeface="Calibri"/>
                <a:cs typeface="Calibri"/>
              </a:rPr>
              <a:t>GAF score</a:t>
            </a:r>
          </a:p>
        </p:txBody>
      </p:sp>
      <p:sp>
        <p:nvSpPr>
          <p:cNvPr id="9" name="TextBox 7"/>
          <p:cNvSpPr txBox="1">
            <a:spLocks noChangeArrowheads="1"/>
          </p:cNvSpPr>
          <p:nvPr/>
        </p:nvSpPr>
        <p:spPr bwMode="auto">
          <a:xfrm>
            <a:off x="6913733" y="4607980"/>
            <a:ext cx="1739900" cy="29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1219170"/>
            <a:r>
              <a:rPr lang="en-US" sz="1333" i="1" dirty="0">
                <a:solidFill>
                  <a:srgbClr val="000000"/>
                </a:solidFill>
                <a:latin typeface="Calibri"/>
                <a:cs typeface="Calibri"/>
              </a:rPr>
              <a:t>P</a:t>
            </a:r>
            <a:r>
              <a:rPr lang="en-US" sz="1333" dirty="0">
                <a:solidFill>
                  <a:srgbClr val="000000"/>
                </a:solidFill>
                <a:latin typeface="Calibri"/>
                <a:cs typeface="Calibri"/>
              </a:rPr>
              <a:t>=0.008</a:t>
            </a:r>
          </a:p>
        </p:txBody>
      </p:sp>
      <p:sp>
        <p:nvSpPr>
          <p:cNvPr id="10" name="TextBox 7"/>
          <p:cNvSpPr txBox="1">
            <a:spLocks noChangeArrowheads="1"/>
          </p:cNvSpPr>
          <p:nvPr/>
        </p:nvSpPr>
        <p:spPr bwMode="auto">
          <a:xfrm>
            <a:off x="1588202" y="4607980"/>
            <a:ext cx="1739900" cy="29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1219170"/>
            <a:r>
              <a:rPr lang="en-US" sz="1333" i="1" dirty="0">
                <a:solidFill>
                  <a:srgbClr val="000000"/>
                </a:solidFill>
                <a:latin typeface="Calibri"/>
                <a:cs typeface="Calibri"/>
              </a:rPr>
              <a:t>P</a:t>
            </a:r>
            <a:r>
              <a:rPr lang="en-US" sz="1333" dirty="0">
                <a:solidFill>
                  <a:srgbClr val="000000"/>
                </a:solidFill>
                <a:latin typeface="Calibri"/>
                <a:cs typeface="Calibri"/>
              </a:rPr>
              <a:t>=0.003</a:t>
            </a:r>
          </a:p>
        </p:txBody>
      </p:sp>
    </p:spTree>
    <p:extLst>
      <p:ext uri="{BB962C8B-B14F-4D97-AF65-F5344CB8AC3E}">
        <p14:creationId xmlns:p14="http://schemas.microsoft.com/office/powerpoint/2010/main" val="185085569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250</Words>
  <Application>Microsoft Office PowerPoint</Application>
  <PresentationFormat>Widescreen</PresentationFormat>
  <Paragraphs>21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Neurotorium - PowerPoint-Skabelon - 2022-01-28</vt:lpstr>
      <vt:lpstr>Family-Supervised Treatment Led to  Significant Improvement in Symptoms and Functioning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Shorter Duration of Psychosis Led to Improved Outcomes in Patients With First-Episode Schizophrenia</dc:title>
  <dc:creator>Maria Nordfang</dc:creator>
  <cp:lastModifiedBy>Henrik Haase</cp:lastModifiedBy>
  <cp:revision>4</cp:revision>
  <dcterms:created xsi:type="dcterms:W3CDTF">2022-02-15T11:00:30Z</dcterms:created>
  <dcterms:modified xsi:type="dcterms:W3CDTF">2022-02-15T14:17:00Z</dcterms:modified>
</cp:coreProperties>
</file>